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6"/>
  </p:notesMasterIdLst>
  <p:handoutMasterIdLst>
    <p:handoutMasterId r:id="rId27"/>
  </p:handoutMasterIdLst>
  <p:sldIdLst>
    <p:sldId id="257" r:id="rId2"/>
    <p:sldId id="280" r:id="rId3"/>
    <p:sldId id="281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2" r:id="rId24"/>
    <p:sldId id="283" r:id="rId2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2020/2/5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2020/2/5</a:t>
            </a: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长方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长方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长方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组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接连接符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​​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0FFF072-75C7-44FC-8C73-D7DEB070128D}" type="datetime1">
              <a:rPr lang="zh-CN" altLang="en-US" smtClean="0"/>
              <a:t>2023-06-14</a:t>
            </a:fld>
            <a:endParaRPr lang="en-US" dirty="0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116B61-8AFC-4CC4-AF95-DF5E2C758192}" type="datetime1">
              <a:rPr lang="zh-CN" altLang="en-US" smtClean="0"/>
              <a:t>2023-06-14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30B1CA-5CDD-40C6-B3D4-F19C60D48989}" type="datetime1">
              <a:rPr lang="zh-CN" altLang="en-US" smtClean="0"/>
              <a:t>2023-06-14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355DD5-1720-40A4-B380-20F1C19FAD03}" type="datetime1">
              <a:rPr lang="zh-CN" altLang="en-US" smtClean="0"/>
              <a:t>2023-06-14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长方形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长方形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长方形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长方形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grpSp>
        <p:nvGrpSpPr>
          <p:cNvPr id="16" name="组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​​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fld id="{2B93C77E-1F96-468D-8A96-547A00E1EDB4}" type="datetime1">
              <a:rPr lang="zh-CN" altLang="en-US" smtClean="0"/>
              <a:t>2023-06-14</a:t>
            </a:fld>
            <a:endParaRPr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DB2AB6-BB70-4453-B002-DB059848ADBB}" type="datetime1">
              <a:rPr lang="zh-CN" altLang="en-US" smtClean="0"/>
              <a:t>2023-06-14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3B7C30-D6FF-4D1D-BAA3-30D9C62DC2C2}" type="datetime1">
              <a:rPr lang="zh-CN" altLang="en-US" smtClean="0"/>
              <a:t>2023-06-14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1A083C-3DF1-4D7D-B8C7-92909521157B}" type="datetime1">
              <a:rPr lang="zh-CN" altLang="en-US" smtClean="0"/>
              <a:t>2023-06-14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40E74A-E5D1-48E6-803A-2F186739B7B8}" type="datetime1">
              <a:rPr lang="zh-CN" altLang="en-US" smtClean="0"/>
              <a:t>2023-06-14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E4AE443-9521-4BED-AB6B-2A5C380BF0D6}" type="datetime1">
              <a:rPr lang="zh-CN" altLang="en-US" smtClean="0"/>
              <a:t>2023-06-14</a:t>
            </a:fld>
            <a:endParaRPr 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B85E54B-6207-4148-BA3E-E74DFD2782BA}" type="datetime1">
              <a:rPr lang="zh-CN" altLang="en-US" smtClean="0"/>
              <a:t>2023-06-14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algn="l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长方形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矩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957BDC0-C26A-4ED8-9FCC-9BB02853F167}" type="datetime1">
              <a:rPr lang="zh-CN" altLang="en-US" smtClean="0"/>
              <a:t>2023-06-14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徽标特写&#10;&#10;说明自动生成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长方形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长方形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400" dirty="0">
                <a:solidFill>
                  <a:schemeClr val="tx1"/>
                </a:solidFill>
              </a:rPr>
              <a:t>GR4J</a:t>
            </a:r>
            <a:r>
              <a:rPr lang="zh-CN" altLang="en-US" sz="4400" dirty="0">
                <a:solidFill>
                  <a:schemeClr val="tx1"/>
                </a:solidFill>
              </a:rPr>
              <a:t>模型</a:t>
            </a:r>
            <a:endParaRPr lang="zh-cn" sz="4400" dirty="0">
              <a:solidFill>
                <a:schemeClr val="tx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zh-CN" altLang="en-US" dirty="0">
                <a:solidFill>
                  <a:schemeClr val="tx1"/>
                </a:solidFill>
              </a:rPr>
              <a:t>汇报人：徐圣翔</a:t>
            </a:r>
            <a:endParaRPr 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6153"/>
            <a:ext cx="3646170" cy="881406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/>
              <a:t>调整模型参数</a:t>
            </a:r>
            <a:endParaRPr 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080EE7-586A-4A2E-A03C-7BD8368C4474}"/>
              </a:ext>
            </a:extLst>
          </p:cNvPr>
          <p:cNvSpPr txBox="1"/>
          <p:nvPr/>
        </p:nvSpPr>
        <p:spPr>
          <a:xfrm>
            <a:off x="579120" y="124755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模型运行结果：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9062754-4979-4831-BA1C-2261AB06B17E}"/>
              </a:ext>
            </a:extLst>
          </p:cNvPr>
          <p:cNvSpPr txBox="1"/>
          <p:nvPr/>
        </p:nvSpPr>
        <p:spPr>
          <a:xfrm>
            <a:off x="8446772" y="104750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纳什系数：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BD35CEA-171F-4F0A-9EB7-F42E9DF72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248" y="1521669"/>
            <a:ext cx="1509901" cy="252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CD1BFA0-A736-4608-98FC-541A45E33053}"/>
              </a:ext>
            </a:extLst>
          </p:cNvPr>
          <p:cNvSpPr txBox="1"/>
          <p:nvPr/>
        </p:nvSpPr>
        <p:spPr>
          <a:xfrm>
            <a:off x="8862060" y="146300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初始参数：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52D0C88-263A-48CE-8681-5D69FEAB1CEB}"/>
              </a:ext>
            </a:extLst>
          </p:cNvPr>
          <p:cNvSpPr txBox="1"/>
          <p:nvPr/>
        </p:nvSpPr>
        <p:spPr>
          <a:xfrm>
            <a:off x="8862060" y="213356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修改参数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46E403F-5CCF-4230-90A9-C1BD464F8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728" y="2192468"/>
            <a:ext cx="1455230" cy="25152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45F2F1F-00AA-49FB-BC9E-FF7D410EFB10}"/>
              </a:ext>
            </a:extLst>
          </p:cNvPr>
          <p:cNvSpPr txBox="1"/>
          <p:nvPr/>
        </p:nvSpPr>
        <p:spPr>
          <a:xfrm>
            <a:off x="8862060" y="292169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修改参数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B12D152-34A0-4F0E-ADC1-4EC6A09E3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129" y="2980599"/>
            <a:ext cx="1454400" cy="25152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49483D1-9984-41B1-9BCC-920EE2937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81" y="1647669"/>
            <a:ext cx="7847257" cy="478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18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6153"/>
            <a:ext cx="3646170" cy="881406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/>
              <a:t>流域站点信息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EDB5D1-4C3D-407A-BD73-4704C3D13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118030"/>
            <a:ext cx="8570334" cy="33095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286A40-E6DB-42AE-9560-F4BE0EAE6A5D}"/>
              </a:ext>
            </a:extLst>
          </p:cNvPr>
          <p:cNvSpPr txBox="1"/>
          <p:nvPr/>
        </p:nvSpPr>
        <p:spPr>
          <a:xfrm>
            <a:off x="723900" y="1367643"/>
            <a:ext cx="10248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根据模型的输入输出格式，对</a:t>
            </a:r>
            <a:r>
              <a:rPr lang="en-US" altLang="zh-CN" dirty="0">
                <a:highlight>
                  <a:srgbClr val="FFFF00"/>
                </a:highlight>
              </a:rPr>
              <a:t>10</a:t>
            </a:r>
            <a:r>
              <a:rPr lang="zh-CN" altLang="en-US" dirty="0">
                <a:highlight>
                  <a:srgbClr val="FFFF00"/>
                </a:highlight>
              </a:rPr>
              <a:t>个流域站点信息</a:t>
            </a:r>
            <a:r>
              <a:rPr lang="zh-CN" altLang="en-US" dirty="0"/>
              <a:t>进行了处理，将观测流量的单位为</a:t>
            </a:r>
            <a:r>
              <a:rPr lang="en-US" altLang="zh-CN" dirty="0"/>
              <a:t>ML/d</a:t>
            </a:r>
            <a:r>
              <a:rPr lang="zh-CN" altLang="en-US" dirty="0"/>
              <a:t>处理为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1800" kern="100" baseline="30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D2CB70-8749-492C-8187-7FCE47F1D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51" y="1857059"/>
            <a:ext cx="7249537" cy="1057423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9F695AD6-3396-4D00-BBE2-F1E0E0F0227C}"/>
              </a:ext>
            </a:extLst>
          </p:cNvPr>
          <p:cNvSpPr/>
          <p:nvPr/>
        </p:nvSpPr>
        <p:spPr>
          <a:xfrm>
            <a:off x="2044697" y="2187650"/>
            <a:ext cx="1836420" cy="198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60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6153"/>
            <a:ext cx="3646170" cy="881406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/>
              <a:t>流域站点信息</a:t>
            </a:r>
            <a:endParaRPr 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D2CB70-8749-492C-8187-7FCE47F1D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457"/>
          <a:stretch/>
        </p:blipFill>
        <p:spPr>
          <a:xfrm>
            <a:off x="699479" y="1247559"/>
            <a:ext cx="1561724" cy="10574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9CD14A1-D52A-4DD5-8BB5-593F80A15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612" y="580767"/>
            <a:ext cx="1561724" cy="56964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061858-F001-4E4E-8F87-34AA6E6C6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666" y="580767"/>
            <a:ext cx="1828496" cy="47110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83EBDD-4AD2-48AB-8EBB-1243EDCD0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492" y="579502"/>
            <a:ext cx="1561724" cy="5695200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902032B-763F-41D9-A76B-22985F73E63D}"/>
              </a:ext>
            </a:extLst>
          </p:cNvPr>
          <p:cNvCxnSpPr/>
          <p:nvPr/>
        </p:nvCxnSpPr>
        <p:spPr>
          <a:xfrm>
            <a:off x="2353962" y="1476632"/>
            <a:ext cx="1717589" cy="0"/>
          </a:xfrm>
          <a:prstGeom prst="straightConnector1">
            <a:avLst/>
          </a:prstGeom>
          <a:ln w="38100">
            <a:prstDash val="dash"/>
            <a:headEnd type="none" w="med" len="med"/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377709B4-DC28-4E59-BCE2-5C99D895FA44}"/>
              </a:ext>
            </a:extLst>
          </p:cNvPr>
          <p:cNvCxnSpPr/>
          <p:nvPr/>
        </p:nvCxnSpPr>
        <p:spPr>
          <a:xfrm>
            <a:off x="2353962" y="1776270"/>
            <a:ext cx="3972497" cy="937193"/>
          </a:xfrm>
          <a:prstGeom prst="bentConnector3">
            <a:avLst>
              <a:gd name="adj1" fmla="val 39333"/>
            </a:avLst>
          </a:prstGeom>
          <a:ln w="38100">
            <a:prstDash val="dash"/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C04DF658-4C1F-4247-97BA-7B1A14EF72AF}"/>
              </a:ext>
            </a:extLst>
          </p:cNvPr>
          <p:cNvCxnSpPr>
            <a:cxnSpLocks/>
          </p:cNvCxnSpPr>
          <p:nvPr/>
        </p:nvCxnSpPr>
        <p:spPr>
          <a:xfrm>
            <a:off x="2353961" y="2112889"/>
            <a:ext cx="6485239" cy="1913862"/>
          </a:xfrm>
          <a:prstGeom prst="bentConnector3">
            <a:avLst>
              <a:gd name="adj1" fmla="val 16642"/>
            </a:avLst>
          </a:prstGeom>
          <a:ln w="38100">
            <a:prstDash val="dash"/>
            <a:tailEnd type="arrow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4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983D09FE-2BEF-4380-8C39-4E63E7911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6153"/>
            <a:ext cx="3035808" cy="881406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/>
              <a:t>模型验证</a:t>
            </a:r>
            <a:endParaRPr 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0D5802-617D-414D-A3C4-6AD7BF17B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68" y="806856"/>
            <a:ext cx="7776556" cy="43312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56E3F70-0C46-4BF8-BCD7-62824CD9E1E6}"/>
              </a:ext>
            </a:extLst>
          </p:cNvPr>
          <p:cNvSpPr txBox="1"/>
          <p:nvPr/>
        </p:nvSpPr>
        <p:spPr>
          <a:xfrm>
            <a:off x="814652" y="1786988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站点编号：</a:t>
            </a:r>
            <a:r>
              <a:rPr lang="en-US" altLang="zh-CN" dirty="0"/>
              <a:t>124002A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D6CF6AC-1FDD-48FB-B481-74A0F96888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86"/>
          <a:stretch/>
        </p:blipFill>
        <p:spPr>
          <a:xfrm>
            <a:off x="1566523" y="5302093"/>
            <a:ext cx="8333408" cy="54580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8C731BA-A88C-4016-A80D-84810DD18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931" y="5841522"/>
            <a:ext cx="8334000" cy="3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53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983D09FE-2BEF-4380-8C39-4E63E7911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6153"/>
            <a:ext cx="3035808" cy="881406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/>
              <a:t>模型验证</a:t>
            </a:r>
            <a:endParaRPr 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6E3F70-0C46-4BF8-BCD7-62824CD9E1E6}"/>
              </a:ext>
            </a:extLst>
          </p:cNvPr>
          <p:cNvSpPr txBox="1"/>
          <p:nvPr/>
        </p:nvSpPr>
        <p:spPr>
          <a:xfrm>
            <a:off x="814652" y="1786988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站点编号：</a:t>
            </a:r>
            <a:r>
              <a:rPr lang="en-US" altLang="zh-CN" dirty="0"/>
              <a:t>136006A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D6CF6AC-1FDD-48FB-B481-74A0F9688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6"/>
          <a:stretch/>
        </p:blipFill>
        <p:spPr>
          <a:xfrm>
            <a:off x="1566523" y="5302093"/>
            <a:ext cx="8333408" cy="5458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9C79AE-F3BF-421E-9444-255BC14AB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68" y="806856"/>
            <a:ext cx="7762065" cy="4330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B3A593-BB2B-4B8A-8D8B-3AED3C951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523" y="5847898"/>
            <a:ext cx="8334000" cy="35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23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983D09FE-2BEF-4380-8C39-4E63E7911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6153"/>
            <a:ext cx="3035808" cy="881406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/>
              <a:t>模型验证</a:t>
            </a:r>
            <a:endParaRPr 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6E3F70-0C46-4BF8-BCD7-62824CD9E1E6}"/>
              </a:ext>
            </a:extLst>
          </p:cNvPr>
          <p:cNvSpPr txBox="1"/>
          <p:nvPr/>
        </p:nvSpPr>
        <p:spPr>
          <a:xfrm>
            <a:off x="814652" y="1786988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站点编号：</a:t>
            </a:r>
            <a:r>
              <a:rPr lang="en-US" altLang="zh-CN" dirty="0"/>
              <a:t>146010A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D6CF6AC-1FDD-48FB-B481-74A0F9688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6"/>
          <a:stretch/>
        </p:blipFill>
        <p:spPr>
          <a:xfrm>
            <a:off x="1566523" y="5302093"/>
            <a:ext cx="8333408" cy="5458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EB4DBE-F2BC-4CF3-9606-6F0D46BDC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68" y="806856"/>
            <a:ext cx="7209279" cy="4330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60648A-BF28-4E32-AFAC-59ECF7822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523" y="5836305"/>
            <a:ext cx="8334000" cy="35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7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983D09FE-2BEF-4380-8C39-4E63E7911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6153"/>
            <a:ext cx="3035808" cy="881406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/>
              <a:t>模型验证</a:t>
            </a:r>
            <a:endParaRPr 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6E3F70-0C46-4BF8-BCD7-62824CD9E1E6}"/>
              </a:ext>
            </a:extLst>
          </p:cNvPr>
          <p:cNvSpPr txBox="1"/>
          <p:nvPr/>
        </p:nvSpPr>
        <p:spPr>
          <a:xfrm>
            <a:off x="814652" y="178698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站点编号：</a:t>
            </a:r>
            <a:r>
              <a:rPr lang="en-US" altLang="zh-CN" dirty="0"/>
              <a:t>234203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D6CF6AC-1FDD-48FB-B481-74A0F9688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6"/>
          <a:stretch/>
        </p:blipFill>
        <p:spPr>
          <a:xfrm>
            <a:off x="1566523" y="5302093"/>
            <a:ext cx="8333408" cy="5458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23F9ED6-59BE-4286-AEE5-F82F1BDD6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68" y="806856"/>
            <a:ext cx="8013063" cy="4330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3EF06A-0FBF-426B-903F-AE55B58F9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523" y="5847898"/>
            <a:ext cx="8334000" cy="55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63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983D09FE-2BEF-4380-8C39-4E63E7911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6153"/>
            <a:ext cx="3035808" cy="881406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/>
              <a:t>模型验证</a:t>
            </a:r>
            <a:endParaRPr 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6E3F70-0C46-4BF8-BCD7-62824CD9E1E6}"/>
              </a:ext>
            </a:extLst>
          </p:cNvPr>
          <p:cNvSpPr txBox="1"/>
          <p:nvPr/>
        </p:nvSpPr>
        <p:spPr>
          <a:xfrm>
            <a:off x="814652" y="178698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站点编号：</a:t>
            </a:r>
            <a:r>
              <a:rPr lang="en-US" altLang="zh-CN" dirty="0"/>
              <a:t>312061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D6CF6AC-1FDD-48FB-B481-74A0F9688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6"/>
          <a:stretch/>
        </p:blipFill>
        <p:spPr>
          <a:xfrm>
            <a:off x="1566523" y="5302093"/>
            <a:ext cx="8333408" cy="5458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97735D5-14D3-4CC4-B52A-248C7800D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68" y="806856"/>
            <a:ext cx="7209278" cy="4330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F803D3-FEDB-434A-9C40-32FBB82C1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523" y="5845194"/>
            <a:ext cx="8334000" cy="33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48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983D09FE-2BEF-4380-8C39-4E63E7911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6153"/>
            <a:ext cx="3035808" cy="881406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/>
              <a:t>模型验证</a:t>
            </a:r>
            <a:endParaRPr 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6E3F70-0C46-4BF8-BCD7-62824CD9E1E6}"/>
              </a:ext>
            </a:extLst>
          </p:cNvPr>
          <p:cNvSpPr txBox="1"/>
          <p:nvPr/>
        </p:nvSpPr>
        <p:spPr>
          <a:xfrm>
            <a:off x="814652" y="178698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站点编号：</a:t>
            </a:r>
            <a:r>
              <a:rPr lang="en-US" altLang="zh-CN" dirty="0"/>
              <a:t>314214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D6CF6AC-1FDD-48FB-B481-74A0F9688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6"/>
          <a:stretch/>
        </p:blipFill>
        <p:spPr>
          <a:xfrm>
            <a:off x="1566523" y="5302093"/>
            <a:ext cx="8333408" cy="5458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E8C5D8-919C-4557-BB8B-0B27960D8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68" y="806856"/>
            <a:ext cx="7221264" cy="433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FC3318-83D4-49E7-A944-E69773FF0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931" y="5831871"/>
            <a:ext cx="8334000" cy="3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36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983D09FE-2BEF-4380-8C39-4E63E7911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6153"/>
            <a:ext cx="3035808" cy="881406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/>
              <a:t>模型验证</a:t>
            </a:r>
            <a:endParaRPr 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6E3F70-0C46-4BF8-BCD7-62824CD9E1E6}"/>
              </a:ext>
            </a:extLst>
          </p:cNvPr>
          <p:cNvSpPr txBox="1"/>
          <p:nvPr/>
        </p:nvSpPr>
        <p:spPr>
          <a:xfrm>
            <a:off x="814652" y="178698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站点编号：</a:t>
            </a:r>
            <a:r>
              <a:rPr lang="en-US" altLang="zh-CN" dirty="0"/>
              <a:t>401017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D6CF6AC-1FDD-48FB-B481-74A0F9688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6"/>
          <a:stretch/>
        </p:blipFill>
        <p:spPr>
          <a:xfrm>
            <a:off x="1566523" y="5302093"/>
            <a:ext cx="8333408" cy="5458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C74778A-0830-4844-8AFF-6E220AA83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68" y="806856"/>
            <a:ext cx="7209278" cy="4330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53E6F4-50CA-4326-A135-B9FE3B0D7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523" y="5839430"/>
            <a:ext cx="8334000" cy="3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35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983D09FE-2BEF-4380-8C39-4E63E7911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473695"/>
            <a:ext cx="2735580" cy="881406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/>
              <a:t>成员分工</a:t>
            </a:r>
            <a:endParaRPr lang="zh-cn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8229C83-4392-4443-9E93-5DB969CCF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46515"/>
              </p:ext>
            </p:extLst>
          </p:nvPr>
        </p:nvGraphicFramePr>
        <p:xfrm>
          <a:off x="1883664" y="1626446"/>
          <a:ext cx="8128000" cy="43171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290969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976140"/>
                    </a:ext>
                  </a:extLst>
                </a:gridCol>
              </a:tblGrid>
              <a:tr h="719526">
                <a:tc>
                  <a:txBody>
                    <a:bodyPr/>
                    <a:lstStyle/>
                    <a:p>
                      <a:r>
                        <a:rPr lang="zh-CN" altLang="en-US" dirty="0"/>
                        <a:t>成员名称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组内分工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285400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r>
                        <a:rPr lang="zh-CN" altLang="en-US" dirty="0"/>
                        <a:t>徐圣翔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负责组内模型代码的复写工作，统筹安排组内任务，优化模型性能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700176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r>
                        <a:rPr lang="zh-CN" altLang="en-US" dirty="0"/>
                        <a:t>杨磊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负责进行版本控制管理，数据处理以及图表绘制工作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027341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r>
                        <a:rPr lang="zh-CN" altLang="en-US" dirty="0"/>
                        <a:t>朱轩宇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负责对数据和结果进行整理分析，并制作汇报材料和</a:t>
                      </a:r>
                      <a:r>
                        <a:rPr lang="en-US" altLang="zh-CN" dirty="0"/>
                        <a:t>PPT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06623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r>
                        <a:rPr lang="zh-CN" altLang="en-US" dirty="0"/>
                        <a:t>白向熠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负责对模型输入输出数据进行处理，调整数据单位等工作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382335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r>
                        <a:rPr lang="zh-CN" altLang="en-US" dirty="0"/>
                        <a:t>梁嘉豪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负责对模型输入输出进行处理，以及分析流域站点信息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106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431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983D09FE-2BEF-4380-8C39-4E63E7911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6153"/>
            <a:ext cx="3035808" cy="881406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/>
              <a:t>模型验证</a:t>
            </a:r>
            <a:endParaRPr 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6E3F70-0C46-4BF8-BCD7-62824CD9E1E6}"/>
              </a:ext>
            </a:extLst>
          </p:cNvPr>
          <p:cNvSpPr txBox="1"/>
          <p:nvPr/>
        </p:nvSpPr>
        <p:spPr>
          <a:xfrm>
            <a:off x="814652" y="178698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站点编号：</a:t>
            </a:r>
            <a:r>
              <a:rPr lang="en-US" altLang="zh-CN" dirty="0"/>
              <a:t>401217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D6CF6AC-1FDD-48FB-B481-74A0F9688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6"/>
          <a:stretch/>
        </p:blipFill>
        <p:spPr>
          <a:xfrm>
            <a:off x="1566523" y="5302093"/>
            <a:ext cx="8333408" cy="5458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F2FCA94-CF27-423B-B08B-6A07EC408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68" y="806856"/>
            <a:ext cx="7209278" cy="4330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7BABF3-00AA-449E-AC5A-BC312DDFD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931" y="5795958"/>
            <a:ext cx="8334000" cy="34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0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983D09FE-2BEF-4380-8C39-4E63E7911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6153"/>
            <a:ext cx="3035808" cy="881406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/>
              <a:t>模型验证</a:t>
            </a:r>
            <a:endParaRPr 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6E3F70-0C46-4BF8-BCD7-62824CD9E1E6}"/>
              </a:ext>
            </a:extLst>
          </p:cNvPr>
          <p:cNvSpPr txBox="1"/>
          <p:nvPr/>
        </p:nvSpPr>
        <p:spPr>
          <a:xfrm>
            <a:off x="814652" y="178698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站点编号：</a:t>
            </a:r>
            <a:r>
              <a:rPr lang="en-US" altLang="zh-CN" dirty="0"/>
              <a:t>405263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D6CF6AC-1FDD-48FB-B481-74A0F9688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6"/>
          <a:stretch/>
        </p:blipFill>
        <p:spPr>
          <a:xfrm>
            <a:off x="1566523" y="5302093"/>
            <a:ext cx="8333408" cy="5458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D5F63DC-13E3-409F-9C1F-17C97C28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68" y="806856"/>
            <a:ext cx="7209278" cy="4330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915AC7-2F39-4896-A1F8-C3004F6F9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931" y="5847898"/>
            <a:ext cx="8334000" cy="56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80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983D09FE-2BEF-4380-8C39-4E63E7911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6153"/>
            <a:ext cx="3035808" cy="881406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/>
              <a:t>模型验证</a:t>
            </a:r>
            <a:endParaRPr 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6E3F70-0C46-4BF8-BCD7-62824CD9E1E6}"/>
              </a:ext>
            </a:extLst>
          </p:cNvPr>
          <p:cNvSpPr txBox="1"/>
          <p:nvPr/>
        </p:nvSpPr>
        <p:spPr>
          <a:xfrm>
            <a:off x="814652" y="178698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站点编号：</a:t>
            </a:r>
            <a:r>
              <a:rPr lang="en-US" altLang="zh-CN" dirty="0"/>
              <a:t>919005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D6CF6AC-1FDD-48FB-B481-74A0F9688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6"/>
          <a:stretch/>
        </p:blipFill>
        <p:spPr>
          <a:xfrm>
            <a:off x="1566523" y="5302093"/>
            <a:ext cx="8333408" cy="5458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25CD71F-939D-44F8-9B2D-2DD43DA89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68" y="806856"/>
            <a:ext cx="7209278" cy="4330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8DDF90-2A1C-4B95-974A-E2D112A5C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931" y="5847898"/>
            <a:ext cx="8334000" cy="3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00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983D09FE-2BEF-4380-8C39-4E63E7911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6153"/>
            <a:ext cx="3035808" cy="88140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zh-CN" altLang="en-US" dirty="0"/>
              <a:t>最终参数确定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AB4007-37EF-41AE-B387-6CCE34A6F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2382811"/>
            <a:ext cx="6498068" cy="20923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851E4D-E1CE-4B7C-A5F5-1DFC2E63B09A}"/>
              </a:ext>
            </a:extLst>
          </p:cNvPr>
          <p:cNvSpPr txBox="1"/>
          <p:nvPr/>
        </p:nvSpPr>
        <p:spPr>
          <a:xfrm>
            <a:off x="1188720" y="1706880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zh-CN" altLang="en-US" u="sng" dirty="0">
                <a:solidFill>
                  <a:schemeClr val="accent2"/>
                </a:solidFill>
              </a:rPr>
              <a:t>模拟退火算法</a:t>
            </a:r>
            <a:r>
              <a:rPr lang="zh-CN" altLang="en-US" dirty="0"/>
              <a:t>随机搜索得出结论：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初始参数</a:t>
            </a:r>
            <a:r>
              <a:rPr lang="zh-CN" altLang="en-US" dirty="0"/>
              <a:t>为局部最优解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B567724-6D80-43DC-9771-12DE14EBE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704318"/>
              </p:ext>
            </p:extLst>
          </p:nvPr>
        </p:nvGraphicFramePr>
        <p:xfrm>
          <a:off x="1188720" y="3089531"/>
          <a:ext cx="4164082" cy="1718549"/>
        </p:xfrm>
        <a:graphic>
          <a:graphicData uri="http://schemas.openxmlformats.org/drawingml/2006/table">
            <a:tbl>
              <a:tblPr/>
              <a:tblGrid>
                <a:gridCol w="4164082">
                  <a:extLst>
                    <a:ext uri="{9D8B030D-6E8A-4147-A177-3AD203B41FA5}">
                      <a16:colId xmlns:a16="http://schemas.microsoft.com/office/drawing/2014/main" val="2342601630"/>
                    </a:ext>
                  </a:extLst>
                </a:gridCol>
              </a:tblGrid>
              <a:tr h="43195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x1: 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产流水库容量 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(mm)        </a:t>
                      </a:r>
                      <a:r>
                        <a:rPr lang="en-US" altLang="zh-CN" dirty="0"/>
                        <a:t>320.11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327002"/>
                  </a:ext>
                </a:extLst>
              </a:tr>
              <a:tr h="43195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x2: 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地下水交换系数 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(mm)    </a:t>
                      </a:r>
                      <a:r>
                        <a:rPr lang="en-US" altLang="zh-CN" dirty="0"/>
                        <a:t>2.42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3821535"/>
                  </a:ext>
                </a:extLst>
              </a:tr>
              <a:tr h="43195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x3: 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汇流水库容量 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(mm)        </a:t>
                      </a:r>
                      <a:r>
                        <a:rPr lang="en-US" altLang="zh-CN" dirty="0"/>
                        <a:t>69.63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645792"/>
                  </a:ext>
                </a:extLst>
              </a:tr>
              <a:tr h="42269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x4: 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单位线汇流时间 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天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)       </a:t>
                      </a:r>
                      <a:r>
                        <a:rPr lang="en-US" altLang="zh-CN" dirty="0"/>
                        <a:t>1.39</a:t>
                      </a:r>
                      <a:endParaRPr lang="zh-CN" altLang="en-US" dirty="0"/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257439"/>
                  </a:ext>
                </a:extLst>
              </a:tr>
            </a:tbl>
          </a:graphicData>
        </a:graphic>
      </p:graphicFrame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03A98AE-AE89-4176-B673-EE5EEFC69824}"/>
              </a:ext>
            </a:extLst>
          </p:cNvPr>
          <p:cNvCxnSpPr/>
          <p:nvPr/>
        </p:nvCxnSpPr>
        <p:spPr>
          <a:xfrm flipV="1">
            <a:off x="2438400" y="1409700"/>
            <a:ext cx="0" cy="3581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83C2383-967B-4A36-9DA4-A81CAAC18705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438400" y="1409700"/>
            <a:ext cx="5839833" cy="97311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764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AF39730-FEDF-4E34-92E3-C5ED46DF6FCC}"/>
              </a:ext>
            </a:extLst>
          </p:cNvPr>
          <p:cNvSpPr txBox="1"/>
          <p:nvPr/>
        </p:nvSpPr>
        <p:spPr>
          <a:xfrm>
            <a:off x="2925901" y="2459504"/>
            <a:ext cx="63401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/>
              <a:t>感谢倾听</a:t>
            </a:r>
            <a:endParaRPr lang="en-US" altLang="zh-CN" sz="6000" dirty="0"/>
          </a:p>
          <a:p>
            <a:pPr algn="ctr"/>
            <a:r>
              <a:rPr lang="zh-CN" altLang="en-US" sz="6000" dirty="0"/>
              <a:t>请老师批评指正！</a:t>
            </a:r>
          </a:p>
        </p:txBody>
      </p:sp>
    </p:spTree>
    <p:extLst>
      <p:ext uri="{BB962C8B-B14F-4D97-AF65-F5344CB8AC3E}">
        <p14:creationId xmlns:p14="http://schemas.microsoft.com/office/powerpoint/2010/main" val="76603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983D09FE-2BEF-4380-8C39-4E63E7911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473695"/>
            <a:ext cx="2735580" cy="881406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/>
              <a:t>版本控制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EB40C6-EA64-4CA1-85BE-09A9AAD8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1968042"/>
            <a:ext cx="5997269" cy="43108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14E26A-8C7A-457E-9FCD-96389374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769" y="746548"/>
            <a:ext cx="5997600" cy="12214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F68C903-0B6B-49B5-AF37-9C39A594C697}"/>
              </a:ext>
            </a:extLst>
          </p:cNvPr>
          <p:cNvSpPr txBox="1"/>
          <p:nvPr/>
        </p:nvSpPr>
        <p:spPr>
          <a:xfrm>
            <a:off x="662939" y="2720825"/>
            <a:ext cx="4266869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使用</a:t>
            </a:r>
            <a:r>
              <a:rPr lang="en-US" altLang="zh-CN" sz="2000" dirty="0" err="1"/>
              <a:t>Github</a:t>
            </a:r>
            <a:r>
              <a:rPr lang="zh-CN" altLang="en-US" sz="2000" dirty="0"/>
              <a:t>网站作为版本控制工具，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并且每次版本更新都对修改内容进行了明确的备注</a:t>
            </a:r>
          </a:p>
        </p:txBody>
      </p:sp>
    </p:spTree>
    <p:extLst>
      <p:ext uri="{BB962C8B-B14F-4D97-AF65-F5344CB8AC3E}">
        <p14:creationId xmlns:p14="http://schemas.microsoft.com/office/powerpoint/2010/main" val="809915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488073"/>
            <a:ext cx="2918460" cy="881406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/>
              <a:t>代码复现</a:t>
            </a:r>
            <a:endParaRPr 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D6E75A-78DE-4A82-A7F3-EAC5252B4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422488"/>
            <a:ext cx="4549500" cy="42010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9BEC94-E71D-4E4D-A5C6-F8C986750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76" y="1422488"/>
            <a:ext cx="6212604" cy="420107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4968B23-135F-46B9-B4F7-D418632BB365}"/>
              </a:ext>
            </a:extLst>
          </p:cNvPr>
          <p:cNvSpPr txBox="1"/>
          <p:nvPr/>
        </p:nvSpPr>
        <p:spPr>
          <a:xfrm>
            <a:off x="4137660" y="74411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C++</a:t>
            </a:r>
            <a:r>
              <a:rPr lang="zh-CN" altLang="en-US" dirty="0"/>
              <a:t>复现样例</a:t>
            </a:r>
            <a:r>
              <a:rPr lang="en-US" altLang="zh-CN" dirty="0"/>
              <a:t>GR4J</a:t>
            </a:r>
            <a:r>
              <a:rPr lang="zh-CN" altLang="en-US" dirty="0"/>
              <a:t>模型代码，并成功获得较好的运行结果</a:t>
            </a:r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488073"/>
            <a:ext cx="2918460" cy="881406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/>
              <a:t>代码复现</a:t>
            </a:r>
            <a:endParaRPr 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E5F9B5-28D2-4FA7-B5F9-CABD9A4AC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422489"/>
            <a:ext cx="4952999" cy="44068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A7EBC5-048C-480C-8564-51DEB1635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551224"/>
            <a:ext cx="5498080" cy="57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9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488073"/>
            <a:ext cx="2918460" cy="881406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/>
              <a:t>代码复现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57DA46-5015-48C4-A0B5-9CA46983F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80" y="1369479"/>
            <a:ext cx="4774180" cy="47265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B3C56F-35E0-4C5B-B442-379F6DE01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991" y="1313821"/>
            <a:ext cx="5661910" cy="48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32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110" y="358533"/>
            <a:ext cx="2918460" cy="881406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/>
              <a:t>代码复现</a:t>
            </a:r>
            <a:endParaRPr 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CCD17D-854A-4521-A009-3AB412AB6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24" y="678415"/>
            <a:ext cx="4400935" cy="55011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3FE7275-67D0-4DA8-9E52-CA295DFDE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367789"/>
            <a:ext cx="6073140" cy="41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49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110" y="358533"/>
            <a:ext cx="2918460" cy="881406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/>
              <a:t>代码复现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E28BD4-139E-4B1E-9ED1-C5370F926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9" y="712273"/>
            <a:ext cx="5855962" cy="54334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9638D0-99DC-4676-AF50-6ED9AD08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178" y="1448556"/>
            <a:ext cx="5041738" cy="42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46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6153"/>
            <a:ext cx="3646170" cy="881406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/>
              <a:t>调整模型参数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59A24F-CE87-4AB7-B26B-ACA3EDCF7D13}"/>
              </a:ext>
            </a:extLst>
          </p:cNvPr>
          <p:cNvSpPr txBox="1"/>
          <p:nvPr/>
        </p:nvSpPr>
        <p:spPr>
          <a:xfrm>
            <a:off x="721777" y="2175054"/>
            <a:ext cx="14670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初始参数：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1CC65C5-8770-4588-9220-C2BEFC333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150523"/>
              </p:ext>
            </p:extLst>
          </p:nvPr>
        </p:nvGraphicFramePr>
        <p:xfrm>
          <a:off x="769620" y="2569725"/>
          <a:ext cx="4164082" cy="1718549"/>
        </p:xfrm>
        <a:graphic>
          <a:graphicData uri="http://schemas.openxmlformats.org/drawingml/2006/table">
            <a:tbl>
              <a:tblPr/>
              <a:tblGrid>
                <a:gridCol w="4164082">
                  <a:extLst>
                    <a:ext uri="{9D8B030D-6E8A-4147-A177-3AD203B41FA5}">
                      <a16:colId xmlns:a16="http://schemas.microsoft.com/office/drawing/2014/main" val="2345782376"/>
                    </a:ext>
                  </a:extLst>
                </a:gridCol>
              </a:tblGrid>
              <a:tr h="43195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x1: 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产流水库容量 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(mm)        </a:t>
                      </a:r>
                      <a:r>
                        <a:rPr lang="en-US" altLang="zh-CN" dirty="0"/>
                        <a:t>320.11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336178"/>
                  </a:ext>
                </a:extLst>
              </a:tr>
              <a:tr h="43195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x2: 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地下水交换系数 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(mm)    </a:t>
                      </a:r>
                      <a:r>
                        <a:rPr lang="en-US" altLang="zh-CN" dirty="0"/>
                        <a:t>2.42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111042"/>
                  </a:ext>
                </a:extLst>
              </a:tr>
              <a:tr h="43195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x3: 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汇流水库容量 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(mm)        </a:t>
                      </a:r>
                      <a:r>
                        <a:rPr lang="en-US" altLang="zh-CN" dirty="0"/>
                        <a:t>69.63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7839727"/>
                  </a:ext>
                </a:extLst>
              </a:tr>
              <a:tr h="42269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x4: 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单位线汇流时间 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天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)       </a:t>
                      </a:r>
                      <a:r>
                        <a:rPr lang="en-US" altLang="zh-CN" dirty="0"/>
                        <a:t>1.39</a:t>
                      </a:r>
                      <a:endParaRPr lang="zh-CN" altLang="en-US" dirty="0"/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374367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6C198DF-8705-4C2F-B092-8C36C94D6361}"/>
              </a:ext>
            </a:extLst>
          </p:cNvPr>
          <p:cNvSpPr txBox="1"/>
          <p:nvPr/>
        </p:nvSpPr>
        <p:spPr>
          <a:xfrm>
            <a:off x="6777990" y="622190"/>
            <a:ext cx="1363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修改后参数：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789D7AB-ABB6-4E8E-A540-842D413C8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843744"/>
              </p:ext>
            </p:extLst>
          </p:nvPr>
        </p:nvGraphicFramePr>
        <p:xfrm>
          <a:off x="6777990" y="1040594"/>
          <a:ext cx="4164082" cy="1718549"/>
        </p:xfrm>
        <a:graphic>
          <a:graphicData uri="http://schemas.openxmlformats.org/drawingml/2006/table">
            <a:tbl>
              <a:tblPr/>
              <a:tblGrid>
                <a:gridCol w="4164082">
                  <a:extLst>
                    <a:ext uri="{9D8B030D-6E8A-4147-A177-3AD203B41FA5}">
                      <a16:colId xmlns:a16="http://schemas.microsoft.com/office/drawing/2014/main" val="868909894"/>
                    </a:ext>
                  </a:extLst>
                </a:gridCol>
              </a:tblGrid>
              <a:tr h="43195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x1: 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产流水库容量 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(mm)        </a:t>
                      </a:r>
                      <a:r>
                        <a:rPr lang="zh-CN" altLang="en-US" dirty="0"/>
                        <a:t>350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7437521"/>
                  </a:ext>
                </a:extLst>
              </a:tr>
              <a:tr h="43195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x2: 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地下水交换系数 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(mm)    </a:t>
                      </a:r>
                      <a:r>
                        <a:rPr lang="en-US" altLang="zh-CN" dirty="0"/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375496"/>
                  </a:ext>
                </a:extLst>
              </a:tr>
              <a:tr h="43195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x3: 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汇流水库容量 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(mm)        80</a:t>
                      </a:r>
                      <a:endParaRPr lang="en-US" altLang="zh-CN" dirty="0"/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399436"/>
                  </a:ext>
                </a:extLst>
              </a:tr>
              <a:tr h="42269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x4: 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单位线汇流时间 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天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)       2.5</a:t>
                      </a:r>
                      <a:endParaRPr lang="zh-CN" altLang="en-US" dirty="0"/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275603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0DE5DEAA-3A63-4340-A819-F57E420A3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917290"/>
              </p:ext>
            </p:extLst>
          </p:nvPr>
        </p:nvGraphicFramePr>
        <p:xfrm>
          <a:off x="6777990" y="3909377"/>
          <a:ext cx="4164082" cy="1718549"/>
        </p:xfrm>
        <a:graphic>
          <a:graphicData uri="http://schemas.openxmlformats.org/drawingml/2006/table">
            <a:tbl>
              <a:tblPr/>
              <a:tblGrid>
                <a:gridCol w="4164082">
                  <a:extLst>
                    <a:ext uri="{9D8B030D-6E8A-4147-A177-3AD203B41FA5}">
                      <a16:colId xmlns:a16="http://schemas.microsoft.com/office/drawing/2014/main" val="441449844"/>
                    </a:ext>
                  </a:extLst>
                </a:gridCol>
              </a:tblGrid>
              <a:tr h="43195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x1: 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产流水库容量 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(mm)        2</a:t>
                      </a:r>
                      <a:r>
                        <a:rPr lang="zh-CN" altLang="en-US" dirty="0"/>
                        <a:t>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337515"/>
                  </a:ext>
                </a:extLst>
              </a:tr>
              <a:tr h="43195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x2: 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地下水交换系数 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(mm)    1.8</a:t>
                      </a:r>
                      <a:endParaRPr lang="en-US" altLang="zh-CN" dirty="0"/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70817"/>
                  </a:ext>
                </a:extLst>
              </a:tr>
              <a:tr h="43195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x3: 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汇流水库容量 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(mm)        75</a:t>
                      </a:r>
                      <a:endParaRPr lang="en-US" altLang="zh-CN" dirty="0"/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65006"/>
                  </a:ext>
                </a:extLst>
              </a:tr>
              <a:tr h="42269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x4: 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单位线汇流时间 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天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)       1.9</a:t>
                      </a:r>
                      <a:endParaRPr lang="zh-CN" altLang="en-US" dirty="0"/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056776"/>
                  </a:ext>
                </a:extLst>
              </a:tr>
            </a:tbl>
          </a:graphicData>
        </a:graphic>
      </p:graphicFrame>
      <p:sp>
        <p:nvSpPr>
          <p:cNvPr id="18" name="箭头: 右 17">
            <a:extLst>
              <a:ext uri="{FF2B5EF4-FFF2-40B4-BE49-F238E27FC236}">
                <a16:creationId xmlns:a16="http://schemas.microsoft.com/office/drawing/2014/main" id="{C7D62977-45CB-4D11-BA06-67F5565F7261}"/>
              </a:ext>
            </a:extLst>
          </p:cNvPr>
          <p:cNvSpPr/>
          <p:nvPr/>
        </p:nvSpPr>
        <p:spPr>
          <a:xfrm rot="20097247">
            <a:off x="4564380" y="2234129"/>
            <a:ext cx="208026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AAA49D6D-9D7E-4E0F-8225-CE4DAC09EB64}"/>
              </a:ext>
            </a:extLst>
          </p:cNvPr>
          <p:cNvSpPr/>
          <p:nvPr/>
        </p:nvSpPr>
        <p:spPr>
          <a:xfrm rot="1502753" flipV="1">
            <a:off x="4564380" y="3976350"/>
            <a:ext cx="208026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07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44_TF78438558.potx" id="{227AFF08-FC5F-4BA3-AF05-2635D9D2187B}" vid="{81FF9C36-32E8-4856-B9E7-3CC82E9CD628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{9BECF804-5B0C-4D84-8DF8-9BED3FF346A5}tf78438558_win32</Template>
  <TotalTime>169</TotalTime>
  <Words>430</Words>
  <Application>Microsoft Office PowerPoint</Application>
  <PresentationFormat>宽屏</PresentationFormat>
  <Paragraphs>78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Microsoft YaHei UI</vt:lpstr>
      <vt:lpstr>等线</vt:lpstr>
      <vt:lpstr>Calibri</vt:lpstr>
      <vt:lpstr>Century Gothic</vt:lpstr>
      <vt:lpstr>Garamond</vt:lpstr>
      <vt:lpstr>SavonVTI</vt:lpstr>
      <vt:lpstr>GR4J模型</vt:lpstr>
      <vt:lpstr>成员分工</vt:lpstr>
      <vt:lpstr>版本控制</vt:lpstr>
      <vt:lpstr>代码复现</vt:lpstr>
      <vt:lpstr>代码复现</vt:lpstr>
      <vt:lpstr>代码复现</vt:lpstr>
      <vt:lpstr>代码复现</vt:lpstr>
      <vt:lpstr>代码复现</vt:lpstr>
      <vt:lpstr>调整模型参数</vt:lpstr>
      <vt:lpstr>调整模型参数</vt:lpstr>
      <vt:lpstr>流域站点信息</vt:lpstr>
      <vt:lpstr>流域站点信息</vt:lpstr>
      <vt:lpstr>模型验证</vt:lpstr>
      <vt:lpstr>模型验证</vt:lpstr>
      <vt:lpstr>模型验证</vt:lpstr>
      <vt:lpstr>模型验证</vt:lpstr>
      <vt:lpstr>模型验证</vt:lpstr>
      <vt:lpstr>模型验证</vt:lpstr>
      <vt:lpstr>模型验证</vt:lpstr>
      <vt:lpstr>模型验证</vt:lpstr>
      <vt:lpstr>模型验证</vt:lpstr>
      <vt:lpstr>模型验证</vt:lpstr>
      <vt:lpstr>最终参数确定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朱 轩宇</dc:creator>
  <cp:lastModifiedBy>徐 圣翔</cp:lastModifiedBy>
  <cp:revision>19</cp:revision>
  <dcterms:created xsi:type="dcterms:W3CDTF">2023-06-11T16:19:15Z</dcterms:created>
  <dcterms:modified xsi:type="dcterms:W3CDTF">2023-06-14T05:18:06Z</dcterms:modified>
</cp:coreProperties>
</file>